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56" r:id="rId2"/>
    <p:sldId id="257" r:id="rId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718550FB-AC27-4A3B-8F5A-070A59DD9389}" type="datetimeFigureOut">
              <a:rPr lang="en-US" smtClean="0"/>
              <a:t>11/8/2023</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15C914DE-A854-4D53-9663-F0DC751DCE6D}" type="slidenum">
              <a:rPr lang="en-US" smtClean="0"/>
              <a:t>‹#›</a:t>
            </a:fld>
            <a:endParaRPr lang="en-US"/>
          </a:p>
        </p:txBody>
      </p:sp>
    </p:spTree>
    <p:extLst>
      <p:ext uri="{BB962C8B-B14F-4D97-AF65-F5344CB8AC3E}">
        <p14:creationId xmlns:p14="http://schemas.microsoft.com/office/powerpoint/2010/main" val="3679990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C914DE-A854-4D53-9663-F0DC751DCE6D}" type="slidenum">
              <a:rPr lang="en-US" smtClean="0"/>
              <a:t>1</a:t>
            </a:fld>
            <a:endParaRPr lang="en-US"/>
          </a:p>
        </p:txBody>
      </p:sp>
    </p:spTree>
    <p:extLst>
      <p:ext uri="{BB962C8B-B14F-4D97-AF65-F5344CB8AC3E}">
        <p14:creationId xmlns:p14="http://schemas.microsoft.com/office/powerpoint/2010/main" val="1582385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F1CC6D1-8BFA-4F20-B017-0363E684D516}" type="datetimeFigureOut">
              <a:rPr lang="en-US" smtClean="0"/>
              <a:t>11/8/2023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DDDB85DB-075A-4440-B44E-F6CAE593FE2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1CC6D1-8BFA-4F20-B017-0363E684D516}"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1CC6D1-8BFA-4F20-B017-0363E684D516}"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1CC6D1-8BFA-4F20-B017-0363E684D516}"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1CC6D1-8BFA-4F20-B017-0363E684D516}"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DDB85DB-075A-4440-B44E-F6CAE593FE2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1CC6D1-8BFA-4F20-B017-0363E684D516}"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F1CC6D1-8BFA-4F20-B017-0363E684D516}"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1CC6D1-8BFA-4F20-B017-0363E684D516}" type="datetimeFigureOut">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CC6D1-8BFA-4F20-B017-0363E684D516}" type="datetimeFigureOut">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1CC6D1-8BFA-4F20-B017-0363E684D516}"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1CC6D1-8BFA-4F20-B017-0363E684D516}"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DB85DB-075A-4440-B44E-F6CAE593FE2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F1CC6D1-8BFA-4F20-B017-0363E684D516}" type="datetimeFigureOut">
              <a:rPr lang="en-US" smtClean="0"/>
              <a:t>11/8/2023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DDB85DB-075A-4440-B44E-F6CAE593FE2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hyperlink" Target="mailto:philaddison@comcast.ne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47" y="1543050"/>
            <a:ext cx="9144000" cy="3636106"/>
          </a:xfrm>
          <a:prstGeom prst="rect">
            <a:avLst/>
          </a:prstGeom>
        </p:spPr>
      </p:pic>
      <p:pic>
        <p:nvPicPr>
          <p:cNvPr id="1032" name="Picture 8" descr="C:\Users\User\Documents\My Web Sites\basscattourn\basscatbass-cutou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76200"/>
            <a:ext cx="561975" cy="51435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User\Documents\My Web Sites\basscattourn\basscatbass-cutou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29625" y="76200"/>
            <a:ext cx="561975" cy="51435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676400" y="1066800"/>
            <a:ext cx="6248400" cy="830997"/>
          </a:xfrm>
          <a:prstGeom prst="rect">
            <a:avLst/>
          </a:prstGeom>
          <a:noFill/>
        </p:spPr>
        <p:txBody>
          <a:bodyPr wrap="square" rtlCol="0">
            <a:spAutoFit/>
          </a:bodyPr>
          <a:lstStyle/>
          <a:p>
            <a:pPr algn="ctr"/>
            <a:r>
              <a:rPr lang="en-US" sz="2400" b="1" dirty="0" smtClean="0">
                <a:latin typeface="Gill Sans MT" pitchFamily="34" charset="0"/>
              </a:rPr>
              <a:t>Saturday,  December 2, 2023</a:t>
            </a:r>
          </a:p>
          <a:p>
            <a:pPr algn="ctr"/>
            <a:r>
              <a:rPr lang="en-US" sz="2400" b="1" dirty="0" smtClean="0">
                <a:latin typeface="Gill Sans MT" pitchFamily="34" charset="0"/>
              </a:rPr>
              <a:t>Sam Rayburn - </a:t>
            </a:r>
            <a:r>
              <a:rPr lang="en-US" sz="2400" b="1" dirty="0" err="1" smtClean="0">
                <a:latin typeface="Gill Sans MT" pitchFamily="34" charset="0"/>
              </a:rPr>
              <a:t>Cassels</a:t>
            </a:r>
            <a:r>
              <a:rPr lang="en-US" sz="2400" b="1" dirty="0" smtClean="0">
                <a:latin typeface="Gill Sans MT" pitchFamily="34" charset="0"/>
              </a:rPr>
              <a:t> Boykin (Old Ramp)</a:t>
            </a:r>
            <a:endParaRPr lang="en-US" sz="2400" b="1" dirty="0">
              <a:latin typeface="Gill Sans MT" pitchFamily="34" charset="0"/>
            </a:endParaRPr>
          </a:p>
        </p:txBody>
      </p:sp>
      <p:sp>
        <p:nvSpPr>
          <p:cNvPr id="14" name="TextBox 13"/>
          <p:cNvSpPr txBox="1"/>
          <p:nvPr/>
        </p:nvSpPr>
        <p:spPr>
          <a:xfrm>
            <a:off x="76200" y="762000"/>
            <a:ext cx="9067800" cy="323165"/>
          </a:xfrm>
          <a:prstGeom prst="rect">
            <a:avLst/>
          </a:prstGeom>
          <a:noFill/>
        </p:spPr>
        <p:txBody>
          <a:bodyPr wrap="square" rtlCol="0">
            <a:spAutoFit/>
          </a:bodyPr>
          <a:lstStyle/>
          <a:p>
            <a:pPr algn="ctr"/>
            <a:r>
              <a:rPr lang="en-US" sz="1500" b="1" i="1" dirty="0" smtClean="0">
                <a:effectLst/>
                <a:latin typeface="Gill Sans MT" pitchFamily="34" charset="0"/>
              </a:rPr>
              <a:t>Must Fish From a Bass Cat / Must Own a Bass Cat Boat!</a:t>
            </a:r>
            <a:endParaRPr lang="en-US" sz="1500" i="1" dirty="0">
              <a:latin typeface="Gill Sans MT" pitchFamily="34" charset="0"/>
            </a:endParaRPr>
          </a:p>
        </p:txBody>
      </p:sp>
      <p:sp>
        <p:nvSpPr>
          <p:cNvPr id="15" name="Rectangle 14"/>
          <p:cNvSpPr/>
          <p:nvPr/>
        </p:nvSpPr>
        <p:spPr>
          <a:xfrm>
            <a:off x="2286000" y="533400"/>
            <a:ext cx="4876800" cy="338554"/>
          </a:xfrm>
          <a:prstGeom prst="rect">
            <a:avLst/>
          </a:prstGeom>
        </p:spPr>
        <p:txBody>
          <a:bodyPr wrap="square">
            <a:spAutoFit/>
          </a:bodyPr>
          <a:lstStyle/>
          <a:p>
            <a:pPr algn="ctr"/>
            <a:r>
              <a:rPr lang="en-US" sz="1600" b="1" i="1" dirty="0" smtClean="0">
                <a:effectLst/>
                <a:latin typeface="Gill Sans MT" pitchFamily="34" charset="0"/>
              </a:rPr>
              <a:t>Team Tournament For Bass Cat Boat Owners </a:t>
            </a:r>
            <a:endParaRPr lang="en-US" sz="1600" dirty="0"/>
          </a:p>
        </p:txBody>
      </p:sp>
      <p:sp>
        <p:nvSpPr>
          <p:cNvPr id="16" name="TextBox 15"/>
          <p:cNvSpPr txBox="1"/>
          <p:nvPr/>
        </p:nvSpPr>
        <p:spPr>
          <a:xfrm>
            <a:off x="1" y="1911668"/>
            <a:ext cx="9144000" cy="338554"/>
          </a:xfrm>
          <a:prstGeom prst="rect">
            <a:avLst/>
          </a:prstGeom>
          <a:noFill/>
        </p:spPr>
        <p:txBody>
          <a:bodyPr wrap="square" rtlCol="0">
            <a:spAutoFit/>
          </a:bodyPr>
          <a:lstStyle/>
          <a:p>
            <a:pPr algn="ctr"/>
            <a:r>
              <a:rPr lang="en-US" sz="1600" b="1" dirty="0" smtClean="0">
                <a:latin typeface="Gill Sans MT" pitchFamily="34" charset="0"/>
              </a:rPr>
              <a:t>Trailering Allowed – Start @ </a:t>
            </a:r>
            <a:r>
              <a:rPr lang="en-US" sz="1600" b="1" dirty="0" smtClean="0">
                <a:latin typeface="Gill Sans MT" pitchFamily="34" charset="0"/>
              </a:rPr>
              <a:t>6:45 </a:t>
            </a:r>
            <a:r>
              <a:rPr lang="en-US" sz="1600" b="1" dirty="0" smtClean="0">
                <a:latin typeface="Gill Sans MT" pitchFamily="34" charset="0"/>
              </a:rPr>
              <a:t>AM / Stop @ 3:00 PM / Must Be at Weigh In By 3:45 PM</a:t>
            </a:r>
            <a:endParaRPr lang="en-US" sz="1600" b="1" dirty="0">
              <a:latin typeface="Gill Sans MT" pitchFamily="34" charset="0"/>
            </a:endParaRPr>
          </a:p>
        </p:txBody>
      </p:sp>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5920" y="5977699"/>
            <a:ext cx="1523810" cy="733333"/>
          </a:xfrm>
          <a:prstGeom prst="rect">
            <a:avLst/>
          </a:prstGeom>
        </p:spPr>
      </p:pic>
      <p:pic>
        <p:nvPicPr>
          <p:cNvPr id="19" name="Picture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73351" y="5226766"/>
            <a:ext cx="1839191" cy="733333"/>
          </a:xfrm>
          <a:prstGeom prst="rect">
            <a:avLst/>
          </a:prstGeom>
        </p:spPr>
      </p:pic>
      <p:pic>
        <p:nvPicPr>
          <p:cNvPr id="21" name="Picture 2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0163" y="5179156"/>
            <a:ext cx="2743200" cy="749300"/>
          </a:xfrm>
          <a:prstGeom prst="rect">
            <a:avLst/>
          </a:prstGeom>
        </p:spPr>
      </p:pic>
      <p:pic>
        <p:nvPicPr>
          <p:cNvPr id="23" name="Picture 2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46979" y="4463624"/>
            <a:ext cx="2743825" cy="673253"/>
          </a:xfrm>
          <a:prstGeom prst="rect">
            <a:avLst/>
          </a:prstGeom>
        </p:spPr>
      </p:pic>
      <p:sp>
        <p:nvSpPr>
          <p:cNvPr id="29" name="Rectangle 28"/>
          <p:cNvSpPr/>
          <p:nvPr/>
        </p:nvSpPr>
        <p:spPr>
          <a:xfrm>
            <a:off x="778463" y="-76200"/>
            <a:ext cx="7587077" cy="769441"/>
          </a:xfrm>
          <a:prstGeom prst="rect">
            <a:avLst/>
          </a:prstGeom>
          <a:noFill/>
        </p:spPr>
        <p:txBody>
          <a:bodyPr wrap="none" lIns="91440" tIns="45720" rIns="91440" bIns="45720">
            <a:spAutoFit/>
          </a:bodyPr>
          <a:lstStyle/>
          <a:p>
            <a:pPr algn="ctr"/>
            <a:r>
              <a:rPr lang="en-US" sz="4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Gloucester MT Extra Condensed" pitchFamily="18" charset="0"/>
              </a:rPr>
              <a:t>Texas / Louisiana Bass Cat Owners Tournament</a:t>
            </a:r>
            <a:endParaRPr lang="en-US" sz="4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Gloucester MT Extra Condensed" pitchFamily="18" charset="0"/>
            </a:endParaRPr>
          </a:p>
        </p:txBody>
      </p:sp>
      <p:sp>
        <p:nvSpPr>
          <p:cNvPr id="30" name="Rectangle 29"/>
          <p:cNvSpPr/>
          <p:nvPr/>
        </p:nvSpPr>
        <p:spPr>
          <a:xfrm>
            <a:off x="3218383" y="2250222"/>
            <a:ext cx="3009285" cy="584775"/>
          </a:xfrm>
          <a:prstGeom prst="rect">
            <a:avLst/>
          </a:prstGeom>
        </p:spPr>
        <p:txBody>
          <a:bodyPr wrap="none">
            <a:spAutoFit/>
          </a:bodyPr>
          <a:lstStyle/>
          <a:p>
            <a:pPr algn="ctr"/>
            <a:r>
              <a:rPr lang="en-US" sz="1600" b="1" dirty="0" smtClean="0">
                <a:latin typeface="Gill Sans MT" pitchFamily="34" charset="0"/>
              </a:rPr>
              <a:t>Entry Fee - $150</a:t>
            </a:r>
          </a:p>
          <a:p>
            <a:pPr algn="ctr"/>
            <a:r>
              <a:rPr lang="en-US" sz="1600" b="1" dirty="0" err="1" smtClean="0">
                <a:latin typeface="Gill Sans MT" pitchFamily="34" charset="0"/>
              </a:rPr>
              <a:t>Paypal</a:t>
            </a:r>
            <a:r>
              <a:rPr lang="en-US" sz="1600" b="1" dirty="0" smtClean="0">
                <a:latin typeface="Gill Sans MT" pitchFamily="34" charset="0"/>
              </a:rPr>
              <a:t> - $155   impactfishing0</a:t>
            </a:r>
          </a:p>
        </p:txBody>
      </p:sp>
      <p:sp>
        <p:nvSpPr>
          <p:cNvPr id="3" name="TextBox 2"/>
          <p:cNvSpPr txBox="1"/>
          <p:nvPr/>
        </p:nvSpPr>
        <p:spPr>
          <a:xfrm>
            <a:off x="96983" y="3733800"/>
            <a:ext cx="9026234" cy="369332"/>
          </a:xfrm>
          <a:prstGeom prst="rect">
            <a:avLst/>
          </a:prstGeom>
          <a:noFill/>
        </p:spPr>
        <p:txBody>
          <a:bodyPr wrap="square" rtlCol="0">
            <a:spAutoFit/>
          </a:bodyPr>
          <a:lstStyle/>
          <a:p>
            <a:pPr algn="ctr"/>
            <a:r>
              <a:rPr lang="en-US" b="1" dirty="0" smtClean="0">
                <a:latin typeface="Gill Sans MT Condensed" pitchFamily="34" charset="0"/>
              </a:rPr>
              <a:t>Register By Mail, Email / </a:t>
            </a:r>
            <a:r>
              <a:rPr lang="en-US" b="1" dirty="0" err="1" smtClean="0">
                <a:latin typeface="Gill Sans MT Condensed" pitchFamily="34" charset="0"/>
              </a:rPr>
              <a:t>Paypal</a:t>
            </a:r>
            <a:r>
              <a:rPr lang="en-US" b="1" dirty="0" smtClean="0">
                <a:latin typeface="Gill Sans MT Condensed" pitchFamily="34" charset="0"/>
              </a:rPr>
              <a:t>,  or in person morning of tournament at </a:t>
            </a:r>
            <a:r>
              <a:rPr lang="en-US" b="1" dirty="0" err="1" smtClean="0">
                <a:latin typeface="Gill Sans MT Condensed" pitchFamily="34" charset="0"/>
              </a:rPr>
              <a:t>Cassels</a:t>
            </a:r>
            <a:r>
              <a:rPr lang="en-US" b="1" dirty="0" smtClean="0">
                <a:latin typeface="Gill Sans MT Condensed" pitchFamily="34" charset="0"/>
              </a:rPr>
              <a:t> Boykin Old Ramp 05:45 AM – </a:t>
            </a:r>
            <a:r>
              <a:rPr lang="en-US" b="1" dirty="0" smtClean="0">
                <a:latin typeface="Gill Sans MT Condensed" pitchFamily="34" charset="0"/>
              </a:rPr>
              <a:t>06:30 </a:t>
            </a:r>
            <a:r>
              <a:rPr lang="en-US" b="1" dirty="0" smtClean="0">
                <a:latin typeface="Gill Sans MT Condensed" pitchFamily="34" charset="0"/>
              </a:rPr>
              <a:t>AM</a:t>
            </a:r>
            <a:endParaRPr lang="en-US" b="1" dirty="0">
              <a:latin typeface="Gill Sans MT Condensed" pitchFamily="34" charset="0"/>
            </a:endParaRPr>
          </a:p>
        </p:txBody>
      </p:sp>
      <p:pic>
        <p:nvPicPr>
          <p:cNvPr id="6" name="Picture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490804" y="6058652"/>
            <a:ext cx="2400000" cy="571429"/>
          </a:xfrm>
          <a:prstGeom prst="rect">
            <a:avLst/>
          </a:prstGeom>
        </p:spPr>
      </p:pic>
      <p:pic>
        <p:nvPicPr>
          <p:cNvPr id="2" name="Picture 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924176" y="2834997"/>
            <a:ext cx="1647825" cy="762000"/>
          </a:xfrm>
          <a:prstGeom prst="rect">
            <a:avLst/>
          </a:prstGeom>
          <a:effectLst>
            <a:outerShdw blurRad="50800" dist="38100" dir="10800000" algn="r" rotWithShape="0">
              <a:prstClr val="black">
                <a:alpha val="40000"/>
              </a:prstClr>
            </a:outerShdw>
          </a:effectLst>
        </p:spPr>
      </p:pic>
      <p:sp>
        <p:nvSpPr>
          <p:cNvPr id="10" name="TextBox 9"/>
          <p:cNvSpPr txBox="1"/>
          <p:nvPr/>
        </p:nvSpPr>
        <p:spPr>
          <a:xfrm>
            <a:off x="4592947" y="2762250"/>
            <a:ext cx="2265053" cy="738664"/>
          </a:xfrm>
          <a:prstGeom prst="rect">
            <a:avLst/>
          </a:prstGeom>
          <a:noFill/>
          <a:effectLst>
            <a:glow rad="101600">
              <a:schemeClr val="tx1">
                <a:alpha val="60000"/>
              </a:schemeClr>
            </a:glow>
            <a:outerShdw blurRad="50800" dist="38100" dir="10800000" algn="r" rotWithShape="0">
              <a:prstClr val="black">
                <a:alpha val="40000"/>
              </a:prstClr>
            </a:outerShdw>
          </a:effectLst>
        </p:spPr>
        <p:txBody>
          <a:bodyPr wrap="square" rtlCol="0">
            <a:spAutoFit/>
          </a:bodyPr>
          <a:lstStyle/>
          <a:p>
            <a:r>
              <a:rPr lang="en-US" sz="2400" b="1" dirty="0" smtClean="0">
                <a:solidFill>
                  <a:schemeClr val="bg1"/>
                </a:solidFill>
                <a:latin typeface="Cambria" pitchFamily="18" charset="0"/>
                <a:ea typeface="Cambria" pitchFamily="18" charset="0"/>
              </a:rPr>
              <a:t>Big Bass</a:t>
            </a:r>
          </a:p>
          <a:p>
            <a:r>
              <a:rPr lang="en-US" b="1" dirty="0" smtClean="0">
                <a:solidFill>
                  <a:schemeClr val="bg1"/>
                </a:solidFill>
                <a:latin typeface="Cambria" pitchFamily="18" charset="0"/>
                <a:ea typeface="Cambria" pitchFamily="18" charset="0"/>
              </a:rPr>
              <a:t>$1,500 Guaranteed</a:t>
            </a:r>
            <a:r>
              <a:rPr lang="en-US" dirty="0" smtClean="0">
                <a:solidFill>
                  <a:schemeClr val="bg1"/>
                </a:solidFill>
              </a:rPr>
              <a:t>!</a:t>
            </a:r>
            <a:endParaRPr lang="en-US" dirty="0">
              <a:solidFill>
                <a:schemeClr val="bg1"/>
              </a:solidFill>
            </a:endParaRPr>
          </a:p>
        </p:txBody>
      </p:sp>
      <p:pic>
        <p:nvPicPr>
          <p:cNvPr id="7" name="Picture 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019800" y="5198206"/>
            <a:ext cx="2857500" cy="1009650"/>
          </a:xfrm>
          <a:prstGeom prst="rect">
            <a:avLst/>
          </a:prstGeom>
        </p:spPr>
      </p:pic>
    </p:spTree>
    <p:extLst>
      <p:ext uri="{BB962C8B-B14F-4D97-AF65-F5344CB8AC3E}">
        <p14:creationId xmlns:p14="http://schemas.microsoft.com/office/powerpoint/2010/main" val="4102897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61361957"/>
              </p:ext>
            </p:extLst>
          </p:nvPr>
        </p:nvGraphicFramePr>
        <p:xfrm>
          <a:off x="152400" y="152400"/>
          <a:ext cx="8886825" cy="6477000"/>
        </p:xfrm>
        <a:graphic>
          <a:graphicData uri="http://schemas.openxmlformats.org/drawingml/2006/table">
            <a:tbl>
              <a:tblPr/>
              <a:tblGrid>
                <a:gridCol w="3733800"/>
                <a:gridCol w="92220"/>
                <a:gridCol w="5060805"/>
              </a:tblGrid>
              <a:tr h="6477000">
                <a:tc>
                  <a:txBody>
                    <a:bodyPr/>
                    <a:lstStyle/>
                    <a:p>
                      <a:pPr algn="ctr"/>
                      <a:r>
                        <a:rPr lang="en-US" sz="800" b="1" i="1" dirty="0">
                          <a:effectLst/>
                          <a:latin typeface="Calibri"/>
                        </a:rPr>
                        <a:t>Bass Cat Boat Owners Tournament</a:t>
                      </a:r>
                      <a:r>
                        <a:rPr lang="en-US" sz="800" b="1" dirty="0">
                          <a:effectLst/>
                        </a:rPr>
                        <a:t> </a:t>
                      </a:r>
                    </a:p>
                    <a:p>
                      <a:pPr algn="ctr"/>
                      <a:r>
                        <a:rPr lang="en-US" sz="700" b="1" i="1" dirty="0">
                          <a:effectLst/>
                          <a:latin typeface="Calibri"/>
                        </a:rPr>
                        <a:t>Sam Rayburn - Zavalla, Texas </a:t>
                      </a:r>
                      <a:endParaRPr lang="en-US" sz="700" b="1" dirty="0">
                        <a:effectLst/>
                      </a:endParaRPr>
                    </a:p>
                    <a:p>
                      <a:pPr algn="ctr"/>
                      <a:r>
                        <a:rPr lang="en-US" sz="700" b="1" i="1" dirty="0">
                          <a:effectLst/>
                          <a:latin typeface="Calibri"/>
                        </a:rPr>
                        <a:t>December </a:t>
                      </a:r>
                      <a:r>
                        <a:rPr lang="en-US" sz="700" b="1" i="1" dirty="0" smtClean="0">
                          <a:effectLst/>
                          <a:latin typeface="Calibri"/>
                        </a:rPr>
                        <a:t>2, 2023 </a:t>
                      </a:r>
                      <a:r>
                        <a:rPr lang="en-US" sz="700" b="1" i="1" dirty="0">
                          <a:effectLst/>
                          <a:latin typeface="Calibri"/>
                        </a:rPr>
                        <a:t>- </a:t>
                      </a:r>
                      <a:r>
                        <a:rPr lang="en-US" sz="700" b="1" i="1" dirty="0" smtClean="0">
                          <a:effectLst/>
                          <a:latin typeface="Calibri"/>
                        </a:rPr>
                        <a:t>6:45 </a:t>
                      </a:r>
                      <a:r>
                        <a:rPr lang="en-US" sz="700" b="1" i="1" dirty="0">
                          <a:effectLst/>
                          <a:latin typeface="Calibri"/>
                        </a:rPr>
                        <a:t>AM - 3:00 </a:t>
                      </a:r>
                      <a:r>
                        <a:rPr lang="en-US" sz="700" b="1" i="1" dirty="0" smtClean="0">
                          <a:effectLst/>
                          <a:latin typeface="Calibri"/>
                        </a:rPr>
                        <a:t>PM</a:t>
                      </a:r>
                      <a:endParaRPr lang="en-US" sz="700" b="1" i="0" dirty="0" smtClean="0">
                        <a:effectLst/>
                        <a:latin typeface="+mn-lt"/>
                      </a:endParaRPr>
                    </a:p>
                    <a:p>
                      <a:pPr algn="ctr"/>
                      <a:endParaRPr lang="en-US" sz="700" b="1" i="0" dirty="0" smtClean="0">
                        <a:effectLst/>
                        <a:latin typeface="+mn-lt"/>
                      </a:endParaRPr>
                    </a:p>
                    <a:p>
                      <a:pPr algn="ctr"/>
                      <a:endParaRPr lang="en-US" sz="700" b="1" dirty="0">
                        <a:effectLst/>
                      </a:endParaRPr>
                    </a:p>
                    <a:p>
                      <a:pPr algn="l"/>
                      <a:r>
                        <a:rPr lang="en-US" sz="600" b="1" dirty="0">
                          <a:effectLst/>
                          <a:latin typeface="Calibri"/>
                        </a:rPr>
                        <a:t>Angler #1</a:t>
                      </a:r>
                      <a:r>
                        <a:rPr lang="en-US" sz="600" b="1" dirty="0" smtClean="0">
                          <a:effectLst/>
                          <a:latin typeface="Calibri"/>
                        </a:rPr>
                        <a:t>___________________________________________</a:t>
                      </a:r>
                    </a:p>
                    <a:p>
                      <a:pPr algn="l"/>
                      <a:endParaRPr lang="en-US" sz="600" dirty="0">
                        <a:effectLst/>
                      </a:endParaRPr>
                    </a:p>
                    <a:p>
                      <a:pPr algn="l"/>
                      <a:r>
                        <a:rPr lang="en-US" sz="600" b="1" dirty="0">
                          <a:effectLst/>
                          <a:latin typeface="Calibri"/>
                        </a:rPr>
                        <a:t>Phone No.____________________________ </a:t>
                      </a:r>
                      <a:r>
                        <a:rPr lang="en-US" sz="600" b="1" dirty="0" smtClean="0">
                          <a:effectLst/>
                          <a:latin typeface="Calibri"/>
                        </a:rPr>
                        <a:t>______________</a:t>
                      </a:r>
                    </a:p>
                    <a:p>
                      <a:pPr algn="l"/>
                      <a:endParaRPr lang="en-US" sz="600" b="1" dirty="0" smtClean="0">
                        <a:effectLst/>
                        <a:latin typeface="Calibri"/>
                      </a:endParaRPr>
                    </a:p>
                    <a:p>
                      <a:pPr algn="l"/>
                      <a:endParaRPr lang="en-US" sz="600" dirty="0">
                        <a:effectLst/>
                      </a:endParaRPr>
                    </a:p>
                    <a:p>
                      <a:pPr algn="l"/>
                      <a:r>
                        <a:rPr lang="en-US" sz="600" b="1" dirty="0">
                          <a:effectLst/>
                          <a:latin typeface="Calibri"/>
                        </a:rPr>
                        <a:t>Angler #2</a:t>
                      </a:r>
                      <a:r>
                        <a:rPr lang="en-US" sz="600" b="1" dirty="0" smtClean="0">
                          <a:effectLst/>
                          <a:latin typeface="Calibri"/>
                        </a:rPr>
                        <a:t>___________________________________________</a:t>
                      </a:r>
                    </a:p>
                    <a:p>
                      <a:pPr algn="l"/>
                      <a:endParaRPr lang="en-US" sz="600" dirty="0">
                        <a:effectLst/>
                      </a:endParaRPr>
                    </a:p>
                    <a:p>
                      <a:pPr algn="l"/>
                      <a:r>
                        <a:rPr lang="en-US" sz="600" b="1" dirty="0">
                          <a:effectLst/>
                          <a:latin typeface="Calibri"/>
                        </a:rPr>
                        <a:t>Phone No</a:t>
                      </a:r>
                      <a:r>
                        <a:rPr lang="en-US" sz="600" b="1" dirty="0" smtClean="0">
                          <a:effectLst/>
                          <a:latin typeface="Calibri"/>
                        </a:rPr>
                        <a:t>.__________________________________________</a:t>
                      </a:r>
                    </a:p>
                    <a:p>
                      <a:pPr algn="l"/>
                      <a:endParaRPr lang="en-US" sz="600" b="1" dirty="0" smtClean="0">
                        <a:effectLst/>
                        <a:latin typeface="Calibri"/>
                      </a:endParaRPr>
                    </a:p>
                    <a:p>
                      <a:pPr algn="l"/>
                      <a:endParaRPr lang="en-US" sz="600" dirty="0">
                        <a:effectLst/>
                      </a:endParaRPr>
                    </a:p>
                    <a:p>
                      <a:pPr algn="l"/>
                      <a:r>
                        <a:rPr lang="en-US" sz="600" b="1" dirty="0">
                          <a:effectLst/>
                          <a:latin typeface="Calibri"/>
                        </a:rPr>
                        <a:t>Bass Cat Owner</a:t>
                      </a:r>
                      <a:r>
                        <a:rPr lang="en-US" sz="600" b="1" dirty="0" smtClean="0">
                          <a:effectLst/>
                          <a:latin typeface="Calibri"/>
                        </a:rPr>
                        <a:t>_____________________________________</a:t>
                      </a:r>
                    </a:p>
                    <a:p>
                      <a:pPr algn="l"/>
                      <a:endParaRPr lang="en-US" sz="600" dirty="0">
                        <a:effectLst/>
                      </a:endParaRPr>
                    </a:p>
                    <a:p>
                      <a:pPr algn="l"/>
                      <a:r>
                        <a:rPr lang="en-US" sz="600" b="1" dirty="0">
                          <a:effectLst/>
                          <a:latin typeface="Calibri"/>
                        </a:rPr>
                        <a:t>Bass Cat Model</a:t>
                      </a:r>
                      <a:r>
                        <a:rPr lang="en-US" sz="600" b="1" dirty="0" smtClean="0">
                          <a:effectLst/>
                          <a:latin typeface="Calibri"/>
                        </a:rPr>
                        <a:t>_____________________________________</a:t>
                      </a:r>
                    </a:p>
                    <a:p>
                      <a:pPr algn="l"/>
                      <a:endParaRPr lang="en-US" sz="600" dirty="0">
                        <a:effectLst/>
                      </a:endParaRPr>
                    </a:p>
                    <a:p>
                      <a:pPr algn="l"/>
                      <a:r>
                        <a:rPr lang="en-US" sz="600" b="1" i="0" dirty="0">
                          <a:solidFill>
                            <a:srgbClr val="000000"/>
                          </a:solidFill>
                          <a:effectLst/>
                          <a:latin typeface="Calibri"/>
                        </a:rPr>
                        <a:t>PARTICIPANT AGREEMENT, RELEASE, AND ACKNOWLEDGMENT OF RISK</a:t>
                      </a:r>
                      <a:r>
                        <a:rPr lang="en-US" sz="600" dirty="0">
                          <a:effectLst/>
                          <a:latin typeface="Calibri"/>
                        </a:rPr>
                        <a:t/>
                      </a:r>
                      <a:br>
                        <a:rPr lang="en-US" sz="600" dirty="0">
                          <a:effectLst/>
                          <a:latin typeface="Calibri"/>
                        </a:rPr>
                      </a:br>
                      <a:r>
                        <a:rPr lang="en-US" sz="600" b="0" i="0" dirty="0">
                          <a:solidFill>
                            <a:srgbClr val="000000"/>
                          </a:solidFill>
                          <a:effectLst/>
                          <a:latin typeface="Calibri"/>
                        </a:rPr>
                        <a:t>In consideration of Phil Addison (Impactfishing.com) allowing me to participate in this tournament, I agree as follows:</a:t>
                      </a:r>
                      <a:r>
                        <a:rPr lang="en-US" sz="600" dirty="0">
                          <a:effectLst/>
                        </a:rPr>
                        <a:t> </a:t>
                      </a:r>
                    </a:p>
                    <a:p>
                      <a:pPr algn="l"/>
                      <a:r>
                        <a:rPr lang="en-US" sz="600" b="0" i="0" dirty="0">
                          <a:solidFill>
                            <a:srgbClr val="000000"/>
                          </a:solidFill>
                          <a:effectLst/>
                          <a:latin typeface="Calibri"/>
                        </a:rPr>
                        <a:t>1. I have read and understand the official rules of this tournament. I understand that any violation may result in disqualification without refund of my entry fee.</a:t>
                      </a:r>
                      <a:r>
                        <a:rPr lang="en-US" sz="600" dirty="0">
                          <a:effectLst/>
                        </a:rPr>
                        <a:t> </a:t>
                      </a:r>
                    </a:p>
                    <a:p>
                      <a:pPr algn="l"/>
                      <a:r>
                        <a:rPr lang="en-US" sz="600" b="0" i="0" dirty="0">
                          <a:solidFill>
                            <a:srgbClr val="000000"/>
                          </a:solidFill>
                          <a:effectLst/>
                          <a:latin typeface="Calibri"/>
                        </a:rPr>
                        <a:t>2. I acknowledge that competitive fishing is a dangerous sport, the risks of which include, though not exclusively, drowning, collisions in the water, and injuries from hooks and other fishing paraphernalia. I voluntarily assume responsibility for these risks.</a:t>
                      </a:r>
                      <a:r>
                        <a:rPr lang="en-US" sz="600" dirty="0">
                          <a:effectLst/>
                        </a:rPr>
                        <a:t> </a:t>
                      </a:r>
                    </a:p>
                    <a:p>
                      <a:pPr algn="l"/>
                      <a:r>
                        <a:rPr lang="en-US" sz="600" b="0" i="0" dirty="0">
                          <a:solidFill>
                            <a:srgbClr val="000000"/>
                          </a:solidFill>
                          <a:effectLst/>
                          <a:latin typeface="Calibri"/>
                        </a:rPr>
                        <a:t>3. I hereby release, discharge, and agree to hold harmless and indemnify Phil Addison (Impactfishing.com) and all other persons or entities associated with the tournament from any and all liability, claims, demands, actions or rights of action which are related to, with my participation in this tournament. I acknowledge and agree that if anyone is hurt or property is damaged while I am engaged in this event, I will have no right to make a claim or file a lawsuit against Phil Addison (Impactfishing.com), it's sponsors, officials and all other persons associated with the tournament, even if they or any of them negligently caused the bodily injury or property damage. </a:t>
                      </a:r>
                      <a:endParaRPr lang="en-US" sz="600" dirty="0">
                        <a:effectLst/>
                      </a:endParaRPr>
                    </a:p>
                    <a:p>
                      <a:pPr algn="l"/>
                      <a:r>
                        <a:rPr lang="en-US" sz="600" b="0" i="0" dirty="0">
                          <a:solidFill>
                            <a:srgbClr val="000000"/>
                          </a:solidFill>
                          <a:effectLst/>
                          <a:latin typeface="Calibri"/>
                        </a:rPr>
                        <a:t>4. Any suit brought by me against Phil Addison (Impactfishing.com). As a result of my participation in this tournament will be brought in state or county court in Chambers County, Texas, where the principal office of Phil Addison (Impactfishing.com) is located. Should it become necessary for Phil Addison (Impactfishing.com) or someone on its behalf, to incur attorney's fees and costs to enforce this agreement, or any portion thereof, I agree to pay the reasonable costs and attorney's fees thereby expended, or for which liability is incurred. </a:t>
                      </a:r>
                      <a:endParaRPr lang="en-US" sz="600" dirty="0">
                        <a:effectLst/>
                      </a:endParaRPr>
                    </a:p>
                    <a:p>
                      <a:pPr algn="l"/>
                      <a:r>
                        <a:rPr lang="en-US" sz="600" b="0" i="0" dirty="0">
                          <a:solidFill>
                            <a:srgbClr val="000000"/>
                          </a:solidFill>
                          <a:effectLst/>
                          <a:latin typeface="Calibri"/>
                        </a:rPr>
                        <a:t>5. I have sufficient health, accident and liability insurance to cover any bodily injury or property damage incurred by myself or others as a result of my participation in this event. If I have no such insurance, I represent that I am capable of paying for any and all such expenses or liability. </a:t>
                      </a:r>
                      <a:endParaRPr lang="en-US" sz="600" dirty="0">
                        <a:effectLst/>
                      </a:endParaRPr>
                    </a:p>
                    <a:p>
                      <a:pPr algn="l"/>
                      <a:r>
                        <a:rPr lang="en-US" sz="600" b="0" i="0" dirty="0">
                          <a:solidFill>
                            <a:srgbClr val="000000"/>
                          </a:solidFill>
                          <a:effectLst/>
                          <a:latin typeface="Calibri"/>
                        </a:rPr>
                        <a:t>6. I have no past or present medical or psychological condition that might cause harm to others or myself. </a:t>
                      </a:r>
                      <a:endParaRPr lang="en-US" sz="600" dirty="0">
                        <a:effectLst/>
                      </a:endParaRPr>
                    </a:p>
                    <a:p>
                      <a:pPr algn="l"/>
                      <a:r>
                        <a:rPr lang="en-US" sz="600" b="0" i="0" dirty="0">
                          <a:solidFill>
                            <a:srgbClr val="000000"/>
                          </a:solidFill>
                          <a:effectLst/>
                          <a:latin typeface="Calibri"/>
                        </a:rPr>
                        <a:t>7. I give Phil Addison (Impactfishing.com) permission to use my name and photograph for promotional purposes. My signature below reflects that I have read this entire document, understand it completely, understand that it affects my legal rights, and agree to be bound by it's terms. References herein to .I., .my. .myself., and other first person references shall include any child or ward for whom I sign.</a:t>
                      </a:r>
                      <a:r>
                        <a:rPr lang="en-US" sz="600" dirty="0">
                          <a:effectLst/>
                        </a:rPr>
                        <a:t> </a:t>
                      </a:r>
                      <a:endParaRPr lang="en-US" sz="600" dirty="0" smtClean="0">
                        <a:effectLst/>
                      </a:endParaRPr>
                    </a:p>
                    <a:p>
                      <a:pPr algn="l"/>
                      <a:endParaRPr lang="en-US" sz="600" dirty="0">
                        <a:effectLst/>
                      </a:endParaRPr>
                    </a:p>
                    <a:p>
                      <a:pPr algn="l"/>
                      <a:r>
                        <a:rPr lang="en-US" sz="600" b="1" dirty="0">
                          <a:effectLst/>
                          <a:latin typeface="Calibri"/>
                        </a:rPr>
                        <a:t>Angler #1</a:t>
                      </a:r>
                      <a:r>
                        <a:rPr lang="en-US" sz="600" b="1" dirty="0" smtClean="0">
                          <a:effectLst/>
                          <a:latin typeface="Calibri"/>
                        </a:rPr>
                        <a:t>___________________________________________</a:t>
                      </a:r>
                    </a:p>
                    <a:p>
                      <a:pPr algn="l"/>
                      <a:r>
                        <a:rPr lang="en-US" sz="600" b="1" dirty="0">
                          <a:effectLst/>
                          <a:latin typeface="Calibri"/>
                        </a:rPr>
                        <a:t/>
                      </a:r>
                      <a:br>
                        <a:rPr lang="en-US" sz="600" b="1" dirty="0">
                          <a:effectLst/>
                          <a:latin typeface="Calibri"/>
                        </a:rPr>
                      </a:br>
                      <a:r>
                        <a:rPr lang="en-US" sz="600" b="1" dirty="0">
                          <a:effectLst/>
                          <a:latin typeface="Calibri"/>
                        </a:rPr>
                        <a:t/>
                      </a:r>
                      <a:br>
                        <a:rPr lang="en-US" sz="600" b="1" dirty="0">
                          <a:effectLst/>
                          <a:latin typeface="Calibri"/>
                        </a:rPr>
                      </a:br>
                      <a:r>
                        <a:rPr lang="en-US" sz="600" b="1" dirty="0">
                          <a:effectLst/>
                          <a:latin typeface="Calibri"/>
                        </a:rPr>
                        <a:t>Angler #2___________________________________________</a:t>
                      </a:r>
                      <a:br>
                        <a:rPr lang="en-US" sz="600" b="1" dirty="0">
                          <a:effectLst/>
                          <a:latin typeface="Calibri"/>
                        </a:rPr>
                      </a:br>
                      <a:endParaRPr lang="en-US" sz="600" b="1" dirty="0" smtClean="0">
                        <a:effectLst/>
                        <a:latin typeface="Calibri"/>
                      </a:endParaRPr>
                    </a:p>
                    <a:p>
                      <a:pPr algn="l"/>
                      <a:endParaRPr lang="en-US" sz="600" b="1" dirty="0" smtClean="0">
                        <a:effectLst/>
                        <a:latin typeface="Calibri"/>
                      </a:endParaRPr>
                    </a:p>
                    <a:p>
                      <a:pPr algn="l"/>
                      <a:endParaRPr lang="en-US" sz="600" b="1" dirty="0" smtClean="0">
                        <a:effectLst/>
                        <a:latin typeface="Calibri"/>
                      </a:endParaRPr>
                    </a:p>
                    <a:p>
                      <a:pPr algn="l"/>
                      <a:endParaRPr lang="en-US" sz="600" b="1" dirty="0" smtClean="0">
                        <a:effectLst/>
                        <a:latin typeface="Calibri"/>
                      </a:endParaRPr>
                    </a:p>
                    <a:p>
                      <a:pPr algn="l"/>
                      <a:endParaRPr lang="en-US" sz="600" b="1" dirty="0" smtClean="0">
                        <a:effectLst/>
                        <a:latin typeface="Calibri"/>
                      </a:endParaRPr>
                    </a:p>
                    <a:p>
                      <a:pPr algn="l"/>
                      <a:endParaRPr lang="en-US" sz="600" b="1" dirty="0" smtClean="0">
                        <a:effectLst/>
                        <a:latin typeface="Calibri"/>
                      </a:endParaRPr>
                    </a:p>
                    <a:p>
                      <a:pPr algn="l"/>
                      <a:r>
                        <a:rPr lang="en-US" sz="700" b="1" dirty="0" smtClean="0">
                          <a:effectLst/>
                          <a:latin typeface="Calibri"/>
                        </a:rPr>
                        <a:t>Phil</a:t>
                      </a:r>
                      <a:r>
                        <a:rPr lang="en-US" sz="700" b="1" baseline="0" dirty="0" smtClean="0">
                          <a:effectLst/>
                          <a:latin typeface="Calibri"/>
                        </a:rPr>
                        <a:t> Addison</a:t>
                      </a:r>
                    </a:p>
                    <a:p>
                      <a:pPr algn="l"/>
                      <a:r>
                        <a:rPr lang="en-US" sz="700" b="1" baseline="0" dirty="0" smtClean="0">
                          <a:effectLst/>
                          <a:latin typeface="Calibri"/>
                        </a:rPr>
                        <a:t>7102 Chickasaw</a:t>
                      </a:r>
                    </a:p>
                    <a:p>
                      <a:pPr algn="l"/>
                      <a:r>
                        <a:rPr lang="en-US" sz="700" b="1" baseline="0" dirty="0" smtClean="0">
                          <a:effectLst/>
                          <a:latin typeface="Calibri"/>
                        </a:rPr>
                        <a:t>Baytown, TX 77521</a:t>
                      </a:r>
                    </a:p>
                    <a:p>
                      <a:pPr algn="l"/>
                      <a:r>
                        <a:rPr lang="en-US" sz="700" b="1" baseline="0" dirty="0" smtClean="0">
                          <a:effectLst/>
                          <a:latin typeface="Calibri"/>
                          <a:hlinkClick r:id="rId2"/>
                        </a:rPr>
                        <a:t>philaddison@comcast.net</a:t>
                      </a:r>
                      <a:endParaRPr lang="en-US" sz="700" b="1" baseline="0" dirty="0" smtClean="0">
                        <a:effectLst/>
                        <a:latin typeface="Calibri"/>
                      </a:endParaRPr>
                    </a:p>
                    <a:p>
                      <a:pPr algn="l"/>
                      <a:r>
                        <a:rPr lang="en-US" sz="700" b="1" baseline="0" dirty="0" smtClean="0">
                          <a:effectLst/>
                          <a:latin typeface="Calibri"/>
                        </a:rPr>
                        <a:t>281-782-1347 (text preferred due to service)</a:t>
                      </a:r>
                      <a:endParaRPr lang="en-US" sz="700" dirty="0">
                        <a:effectLst/>
                      </a:endParaRPr>
                    </a:p>
                  </a:txBody>
                  <a:tcPr marL="0" marR="0" marT="0" marB="0">
                    <a:lnL>
                      <a:noFill/>
                    </a:lnL>
                    <a:lnR>
                      <a:noFill/>
                    </a:lnR>
                    <a:lnT>
                      <a:noFill/>
                    </a:lnT>
                    <a:lnB>
                      <a:noFill/>
                    </a:lnB>
                    <a:solidFill>
                      <a:srgbClr val="C0C0C0"/>
                    </a:solidFill>
                  </a:tcPr>
                </a:tc>
                <a:tc>
                  <a:txBody>
                    <a:bodyPr/>
                    <a:lstStyle/>
                    <a:p>
                      <a:endParaRPr lang="en-US" sz="600">
                        <a:effectLst/>
                      </a:endParaRPr>
                    </a:p>
                  </a:txBody>
                  <a:tcPr marL="0" marR="0" marT="0" marB="0" anchor="ctr">
                    <a:lnL>
                      <a:noFill/>
                    </a:lnL>
                    <a:lnR>
                      <a:noFill/>
                    </a:lnR>
                    <a:lnT>
                      <a:noFill/>
                    </a:lnT>
                    <a:lnB>
                      <a:noFill/>
                    </a:lnB>
                    <a:solidFill>
                      <a:srgbClr val="C0C0C0"/>
                    </a:solidFill>
                  </a:tcPr>
                </a:tc>
                <a:tc>
                  <a:txBody>
                    <a:bodyPr/>
                    <a:lstStyle/>
                    <a:p>
                      <a:pPr marL="0" indent="0" algn="l">
                        <a:buNone/>
                      </a:pPr>
                      <a:r>
                        <a:rPr lang="en-US" sz="700" b="1" i="0" dirty="0" smtClean="0">
                          <a:solidFill>
                            <a:srgbClr val="000000"/>
                          </a:solidFill>
                          <a:effectLst/>
                          <a:latin typeface="Calibri" pitchFamily="34" charset="0"/>
                          <a:cs typeface="Calibri" pitchFamily="34" charset="0"/>
                        </a:rPr>
                        <a:t>1.  RULES </a:t>
                      </a:r>
                      <a:r>
                        <a:rPr lang="en-US" sz="700" b="1" i="0" dirty="0">
                          <a:solidFill>
                            <a:srgbClr val="000000"/>
                          </a:solidFill>
                          <a:effectLst/>
                          <a:latin typeface="Calibri" pitchFamily="34" charset="0"/>
                          <a:cs typeface="Calibri" pitchFamily="34" charset="0"/>
                        </a:rPr>
                        <a:t>CHANGES</a:t>
                      </a:r>
                      <a:r>
                        <a:rPr lang="en-US" sz="700" b="0" i="0" dirty="0">
                          <a:solidFill>
                            <a:srgbClr val="000000"/>
                          </a:solidFill>
                          <a:effectLst/>
                          <a:latin typeface="Calibri" pitchFamily="34" charset="0"/>
                          <a:cs typeface="Calibri" pitchFamily="34" charset="0"/>
                        </a:rPr>
                        <a:t>: These rules shall remain unchanged. Interpretation and enforcement rules shall be left exclusively to the tournament director (Phil Addison).  </a:t>
                      </a:r>
                      <a:r>
                        <a:rPr lang="en-US" sz="700" b="0" i="0" dirty="0" err="1">
                          <a:solidFill>
                            <a:srgbClr val="000000"/>
                          </a:solidFill>
                          <a:effectLst/>
                          <a:latin typeface="Calibri" pitchFamily="34" charset="0"/>
                          <a:cs typeface="Calibri" pitchFamily="34" charset="0"/>
                        </a:rPr>
                        <a:t>Tourament</a:t>
                      </a:r>
                      <a:r>
                        <a:rPr lang="en-US" sz="700" b="0" i="0" dirty="0">
                          <a:solidFill>
                            <a:srgbClr val="000000"/>
                          </a:solidFill>
                          <a:effectLst/>
                          <a:latin typeface="Calibri" pitchFamily="34" charset="0"/>
                          <a:cs typeface="Calibri" pitchFamily="34" charset="0"/>
                        </a:rPr>
                        <a:t> director may impose sanctions as deemed appropriate for rule infractions without limitation e.g., disqualification, forfeiture of prizes, entry fee and prohibition from participation in subsequent tournaments. Federal, state, local and lake laws and rules must be obeyed at all times and shall supersede Super Team rules when in conflict.</a:t>
                      </a: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b="1" i="0" dirty="0">
                          <a:solidFill>
                            <a:srgbClr val="000000"/>
                          </a:solidFill>
                          <a:effectLst/>
                          <a:latin typeface="Calibri" pitchFamily="34" charset="0"/>
                          <a:cs typeface="Calibri" pitchFamily="34" charset="0"/>
                        </a:rPr>
                        <a:t>2. PARTICIPANTS AND ELIGIBILITY:</a:t>
                      </a:r>
                      <a:r>
                        <a:rPr lang="en-US" sz="700" b="0" i="0" dirty="0">
                          <a:solidFill>
                            <a:srgbClr val="000000"/>
                          </a:solidFill>
                          <a:effectLst/>
                          <a:latin typeface="Calibri" pitchFamily="34" charset="0"/>
                          <a:cs typeface="Calibri" pitchFamily="34" charset="0"/>
                        </a:rPr>
                        <a:t> Tournament eligibility and entry is open to any Bass Cat Boat owner and a team member.  </a:t>
                      </a:r>
                      <a:r>
                        <a:rPr lang="en-US" sz="700" b="0" i="0" dirty="0" smtClean="0">
                          <a:solidFill>
                            <a:srgbClr val="000000"/>
                          </a:solidFill>
                          <a:effectLst/>
                          <a:latin typeface="Calibri" pitchFamily="34" charset="0"/>
                          <a:cs typeface="Calibri" pitchFamily="34" charset="0"/>
                        </a:rPr>
                        <a:t>Team member</a:t>
                      </a:r>
                      <a:r>
                        <a:rPr lang="en-US" sz="700" b="0" i="0" dirty="0">
                          <a:solidFill>
                            <a:srgbClr val="000000"/>
                          </a:solidFill>
                          <a:effectLst/>
                          <a:latin typeface="Calibri" pitchFamily="34" charset="0"/>
                          <a:cs typeface="Calibri" pitchFamily="34" charset="0"/>
                        </a:rPr>
                        <a:t>, partner, buddy, does not have to own a Bass Cat boat.  No boat other than a Bass Cat Boat will be used in this event.</a:t>
                      </a: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b="1" i="0" dirty="0">
                          <a:solidFill>
                            <a:srgbClr val="000000"/>
                          </a:solidFill>
                          <a:effectLst/>
                          <a:latin typeface="Calibri" pitchFamily="34" charset="0"/>
                          <a:cs typeface="Calibri" pitchFamily="34" charset="0"/>
                        </a:rPr>
                        <a:t>3. ALCOHOLIC BEVERAGES AND DRUGS:</a:t>
                      </a:r>
                      <a:r>
                        <a:rPr lang="en-US" sz="700" b="0" i="0" dirty="0">
                          <a:solidFill>
                            <a:srgbClr val="000000"/>
                          </a:solidFill>
                          <a:effectLst/>
                          <a:latin typeface="Calibri" pitchFamily="34" charset="0"/>
                          <a:cs typeface="Calibri" pitchFamily="34" charset="0"/>
                        </a:rPr>
                        <a:t> During tournament hours no alcoholic beverages or narcotic drugs may be consumed or allowed in the boat while on the water, except prescription medications.</a:t>
                      </a: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b="1" i="0" dirty="0">
                          <a:solidFill>
                            <a:srgbClr val="000000"/>
                          </a:solidFill>
                          <a:effectLst/>
                          <a:latin typeface="Calibri" pitchFamily="34" charset="0"/>
                          <a:cs typeface="Calibri" pitchFamily="34" charset="0"/>
                        </a:rPr>
                        <a:t>4. SPORTSMANSHIP:</a:t>
                      </a:r>
                      <a:r>
                        <a:rPr lang="en-US" sz="700" b="0" i="0" dirty="0">
                          <a:solidFill>
                            <a:srgbClr val="000000"/>
                          </a:solidFill>
                          <a:effectLst/>
                          <a:latin typeface="Calibri" pitchFamily="34" charset="0"/>
                          <a:cs typeface="Calibri" pitchFamily="34" charset="0"/>
                        </a:rPr>
                        <a:t> All entrants in tournament must follow standards of sportsmanship, safety and conservation at all times. Displaying of poor sportsmanship and bringing unfavorable publicity to the sport of bass fishing shall be grounds for disqualification. If one team member is disqualified, the team shall be disqualified.</a:t>
                      </a: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b="1" i="0" dirty="0">
                          <a:solidFill>
                            <a:srgbClr val="000000"/>
                          </a:solidFill>
                          <a:effectLst/>
                          <a:latin typeface="Calibri" pitchFamily="34" charset="0"/>
                          <a:cs typeface="Calibri" pitchFamily="34" charset="0"/>
                        </a:rPr>
                        <a:t>5. BOATS &amp; MOTORS:  </a:t>
                      </a:r>
                      <a:r>
                        <a:rPr lang="en-US" sz="700" b="0" i="0" dirty="0">
                          <a:solidFill>
                            <a:srgbClr val="000000"/>
                          </a:solidFill>
                          <a:effectLst/>
                          <a:latin typeface="Calibri" pitchFamily="34" charset="0"/>
                          <a:cs typeface="Calibri" pitchFamily="34" charset="0"/>
                        </a:rPr>
                        <a:t>There is no horsepower limit, however, no engine may exceed the BIA horsepower rating for the boat in use. All boats must meet US Coast Guard and state regulations. All boats must have an emergency kill switch. All boats must have a functioning aerated </a:t>
                      </a:r>
                      <a:r>
                        <a:rPr lang="en-US" sz="700" b="0" i="0" dirty="0" err="1">
                          <a:solidFill>
                            <a:srgbClr val="000000"/>
                          </a:solidFill>
                          <a:effectLst/>
                          <a:latin typeface="Calibri" pitchFamily="34" charset="0"/>
                          <a:cs typeface="Calibri" pitchFamily="34" charset="0"/>
                        </a:rPr>
                        <a:t>livewell</a:t>
                      </a:r>
                      <a:r>
                        <a:rPr lang="en-US" sz="700" b="0" i="0" dirty="0">
                          <a:solidFill>
                            <a:srgbClr val="000000"/>
                          </a:solidFill>
                          <a:effectLst/>
                          <a:latin typeface="Calibri" pitchFamily="34" charset="0"/>
                          <a:cs typeface="Calibri" pitchFamily="34" charset="0"/>
                        </a:rPr>
                        <a:t> suitable to sustain a tournament limit in reasonable condition. Standing on seats, or motor or the use of ladder or raised platform for the purpose locating or fishing for bedding fish in not permitted. </a:t>
                      </a: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b="0" i="0" dirty="0">
                          <a:solidFill>
                            <a:srgbClr val="000000"/>
                          </a:solidFill>
                          <a:effectLst/>
                          <a:latin typeface="Calibri" pitchFamily="34" charset="0"/>
                          <a:cs typeface="Calibri" pitchFamily="34" charset="0"/>
                        </a:rPr>
                        <a:t>6. </a:t>
                      </a:r>
                      <a:r>
                        <a:rPr lang="en-US" sz="700" b="1" i="0" dirty="0">
                          <a:solidFill>
                            <a:srgbClr val="000000"/>
                          </a:solidFill>
                          <a:effectLst/>
                          <a:latin typeface="Calibri" pitchFamily="34" charset="0"/>
                          <a:cs typeface="Calibri" pitchFamily="34" charset="0"/>
                        </a:rPr>
                        <a:t>SAFETY:</a:t>
                      </a:r>
                      <a:r>
                        <a:rPr lang="en-US" sz="700" b="0" i="0" dirty="0">
                          <a:solidFill>
                            <a:srgbClr val="000000"/>
                          </a:solidFill>
                          <a:effectLst/>
                          <a:latin typeface="Calibri" pitchFamily="34" charset="0"/>
                          <a:cs typeface="Calibri" pitchFamily="34" charset="0"/>
                        </a:rPr>
                        <a:t> Boating safety must be observed at all times during practice and competition. A US Coast Guard approved chest type life preserver (PFD) Type III or higher, must be worn and properly fastened any time the combustible engine is operative and the kill switch must be attached to the driver with a lanyard no longer than forty-eight-48” in.</a:t>
                      </a: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b="1" i="0" dirty="0">
                          <a:solidFill>
                            <a:srgbClr val="000000"/>
                          </a:solidFill>
                          <a:effectLst/>
                          <a:latin typeface="Calibri" pitchFamily="34" charset="0"/>
                          <a:cs typeface="Calibri" pitchFamily="34" charset="0"/>
                        </a:rPr>
                        <a:t>7. TACKLE &amp; EQUIPMENT:</a:t>
                      </a:r>
                      <a:r>
                        <a:rPr lang="en-US" sz="700" b="0" i="0" dirty="0">
                          <a:solidFill>
                            <a:srgbClr val="000000"/>
                          </a:solidFill>
                          <a:effectLst/>
                          <a:latin typeface="Calibri" pitchFamily="34" charset="0"/>
                          <a:cs typeface="Calibri" pitchFamily="34" charset="0"/>
                        </a:rPr>
                        <a:t> Intentional snagging of fish will not be allowed. Trolling with the aid of combustion or electric motors is not permitted. Only artificial lures may be used. No live bait or prepared bait permitted with the exception of pork rinds. Liquid fish attractants are allowed. </a:t>
                      </a:r>
                      <a:r>
                        <a:rPr lang="en-US" sz="700" b="0" i="0" dirty="0" smtClean="0">
                          <a:solidFill>
                            <a:srgbClr val="000000"/>
                          </a:solidFill>
                          <a:effectLst/>
                          <a:latin typeface="Calibri" pitchFamily="34" charset="0"/>
                          <a:cs typeface="Calibri" pitchFamily="34" charset="0"/>
                        </a:rPr>
                        <a:t>Only </a:t>
                      </a:r>
                      <a:r>
                        <a:rPr lang="en-US" sz="700" b="0" i="0" dirty="0">
                          <a:solidFill>
                            <a:srgbClr val="000000"/>
                          </a:solidFill>
                          <a:effectLst/>
                          <a:latin typeface="Calibri" pitchFamily="34" charset="0"/>
                          <a:cs typeface="Calibri" pitchFamily="34" charset="0"/>
                        </a:rPr>
                        <a:t>one (1) rod may be used at any one time. Every cast and retrieve must be completed before another cast is made. </a:t>
                      </a: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b="1" i="0" dirty="0">
                          <a:solidFill>
                            <a:srgbClr val="000000"/>
                          </a:solidFill>
                          <a:effectLst/>
                          <a:latin typeface="Calibri" pitchFamily="34" charset="0"/>
                          <a:cs typeface="Calibri" pitchFamily="34" charset="0"/>
                        </a:rPr>
                        <a:t>8. PROTESTS:</a:t>
                      </a:r>
                      <a:r>
                        <a:rPr lang="en-US" sz="700" b="0" i="0" dirty="0">
                          <a:solidFill>
                            <a:srgbClr val="000000"/>
                          </a:solidFill>
                          <a:effectLst/>
                          <a:latin typeface="Calibri" pitchFamily="34" charset="0"/>
                          <a:cs typeface="Calibri" pitchFamily="34" charset="0"/>
                        </a:rPr>
                        <a:t> All protests must be submitted in writing prior to the official closing of the scales.</a:t>
                      </a: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dirty="0">
                          <a:effectLst/>
                          <a:latin typeface="Calibri" pitchFamily="34" charset="0"/>
                          <a:cs typeface="Calibri" pitchFamily="34" charset="0"/>
                        </a:rPr>
                        <a:t/>
                      </a:r>
                      <a:br>
                        <a:rPr lang="en-US" sz="700" dirty="0">
                          <a:effectLst/>
                          <a:latin typeface="Calibri" pitchFamily="34" charset="0"/>
                          <a:cs typeface="Calibri" pitchFamily="34" charset="0"/>
                        </a:rPr>
                      </a:br>
                      <a:r>
                        <a:rPr lang="en-US" sz="700" b="1" i="0" dirty="0">
                          <a:solidFill>
                            <a:srgbClr val="000000"/>
                          </a:solidFill>
                          <a:effectLst/>
                          <a:latin typeface="Calibri" pitchFamily="34" charset="0"/>
                          <a:cs typeface="Calibri" pitchFamily="34" charset="0"/>
                        </a:rPr>
                        <a:t>9. POLYGRAPH:</a:t>
                      </a:r>
                      <a:r>
                        <a:rPr lang="en-US" sz="700" b="0" i="0" dirty="0">
                          <a:solidFill>
                            <a:srgbClr val="000000"/>
                          </a:solidFill>
                          <a:effectLst/>
                          <a:latin typeface="Calibri" pitchFamily="34" charset="0"/>
                          <a:cs typeface="Calibri" pitchFamily="34" charset="0"/>
                        </a:rPr>
                        <a:t> All contestants are subject to a polygraph testing. Failure to submit is grounds for disqualification. Any contestant who has failed a polygraph test for cheating in a bass tournament is not be eligible to compete. Polygraph </a:t>
                      </a:r>
                      <a:r>
                        <a:rPr lang="en-US" sz="700" b="0" i="0" dirty="0" err="1">
                          <a:solidFill>
                            <a:srgbClr val="000000"/>
                          </a:solidFill>
                          <a:effectLst/>
                          <a:latin typeface="Calibri" pitchFamily="34" charset="0"/>
                          <a:cs typeface="Calibri" pitchFamily="34" charset="0"/>
                        </a:rPr>
                        <a:t>testings</a:t>
                      </a:r>
                      <a:r>
                        <a:rPr lang="en-US" sz="700" b="0" i="0" dirty="0">
                          <a:solidFill>
                            <a:srgbClr val="000000"/>
                          </a:solidFill>
                          <a:effectLst/>
                          <a:latin typeface="Calibri" pitchFamily="34" charset="0"/>
                          <a:cs typeface="Calibri" pitchFamily="34" charset="0"/>
                        </a:rPr>
                        <a:t> are preformed at the discretion of the tournament director.</a:t>
                      </a:r>
                      <a:br>
                        <a:rPr lang="en-US" sz="700" b="0" i="0" dirty="0">
                          <a:solidFill>
                            <a:srgbClr val="000000"/>
                          </a:solidFill>
                          <a:effectLst/>
                          <a:latin typeface="Calibri" pitchFamily="34" charset="0"/>
                          <a:cs typeface="Calibri" pitchFamily="34" charset="0"/>
                        </a:rPr>
                      </a:br>
                      <a:r>
                        <a:rPr lang="en-US" sz="700" b="0" i="0" dirty="0">
                          <a:solidFill>
                            <a:srgbClr val="000000"/>
                          </a:solidFill>
                          <a:effectLst/>
                          <a:latin typeface="Calibri" pitchFamily="34" charset="0"/>
                          <a:cs typeface="Calibri" pitchFamily="34" charset="0"/>
                        </a:rPr>
                        <a:t/>
                      </a:r>
                      <a:br>
                        <a:rPr lang="en-US" sz="700" b="0" i="0" dirty="0">
                          <a:solidFill>
                            <a:srgbClr val="000000"/>
                          </a:solidFill>
                          <a:effectLst/>
                          <a:latin typeface="Calibri" pitchFamily="34" charset="0"/>
                          <a:cs typeface="Calibri" pitchFamily="34" charset="0"/>
                        </a:rPr>
                      </a:br>
                      <a:r>
                        <a:rPr lang="en-US" sz="700" b="1" i="0" dirty="0">
                          <a:solidFill>
                            <a:srgbClr val="000000"/>
                          </a:solidFill>
                          <a:effectLst/>
                          <a:latin typeface="Calibri" pitchFamily="34" charset="0"/>
                          <a:cs typeface="Calibri" pitchFamily="34" charset="0"/>
                        </a:rPr>
                        <a:t>10. SCORING FISH: </a:t>
                      </a:r>
                      <a:r>
                        <a:rPr lang="en-US" sz="700" b="0" i="0" dirty="0">
                          <a:solidFill>
                            <a:srgbClr val="000000"/>
                          </a:solidFill>
                          <a:effectLst/>
                          <a:latin typeface="Calibri" pitchFamily="34" charset="0"/>
                          <a:cs typeface="Calibri" pitchFamily="34" charset="0"/>
                        </a:rPr>
                        <a:t>Each team may weigh in five (5) fish per day with a minimum of </a:t>
                      </a:r>
                      <a:r>
                        <a:rPr lang="en-US" sz="700" b="0" i="0" u="sng" dirty="0">
                          <a:solidFill>
                            <a:srgbClr val="000000"/>
                          </a:solidFill>
                          <a:effectLst/>
                          <a:latin typeface="Calibri" pitchFamily="34" charset="0"/>
                          <a:cs typeface="Calibri" pitchFamily="34" charset="0"/>
                        </a:rPr>
                        <a:t>14</a:t>
                      </a:r>
                      <a:r>
                        <a:rPr lang="en-US" sz="700" b="0" i="0" dirty="0">
                          <a:solidFill>
                            <a:srgbClr val="000000"/>
                          </a:solidFill>
                          <a:effectLst/>
                          <a:latin typeface="Calibri" pitchFamily="34" charset="0"/>
                          <a:cs typeface="Calibri" pitchFamily="34" charset="0"/>
                        </a:rPr>
                        <a:t> inches in length measured on a flat board with mouth closed and tail compressed. Any team weighing-in a fish shorter than the legal tournament length will be assessed a one (.50) lb. penalty plus the loss of the short fish. Any team bringing more than five (5) fish to the scales will be disqualified. A penalty of .50 lbs. per dead fish will be deducted from the total weight. Only largemouth, spotted, smallmouth bass will be scored. Any team returning to the checkpoint late will be penalized at the rate of one pound per minute up to 15 minutes. After 15 minutes no weight will be allowed</a:t>
                      </a:r>
                      <a:r>
                        <a:rPr lang="en-US" sz="700" b="0" i="0" dirty="0" smtClean="0">
                          <a:solidFill>
                            <a:srgbClr val="000000"/>
                          </a:solidFill>
                          <a:effectLst/>
                          <a:latin typeface="Calibri" pitchFamily="34" charset="0"/>
                          <a:cs typeface="Calibri" pitchFamily="34" charset="0"/>
                        </a:rPr>
                        <a:t>.</a:t>
                      </a:r>
                    </a:p>
                    <a:p>
                      <a:pPr marL="0" indent="0" algn="l">
                        <a:buNone/>
                      </a:pPr>
                      <a:r>
                        <a:rPr lang="en-US" sz="700" b="0" i="0" dirty="0">
                          <a:solidFill>
                            <a:srgbClr val="000000"/>
                          </a:solidFill>
                          <a:effectLst/>
                          <a:latin typeface="Calibri" pitchFamily="34" charset="0"/>
                          <a:cs typeface="Calibri" pitchFamily="34" charset="0"/>
                        </a:rPr>
                        <a:t/>
                      </a:r>
                      <a:br>
                        <a:rPr lang="en-US" sz="700" b="0" i="0" dirty="0">
                          <a:solidFill>
                            <a:srgbClr val="000000"/>
                          </a:solidFill>
                          <a:effectLst/>
                          <a:latin typeface="Calibri" pitchFamily="34" charset="0"/>
                          <a:cs typeface="Calibri" pitchFamily="34" charset="0"/>
                        </a:rPr>
                      </a:br>
                      <a:r>
                        <a:rPr lang="en-US" sz="700" b="1" i="0" dirty="0" smtClean="0">
                          <a:solidFill>
                            <a:srgbClr val="000000"/>
                          </a:solidFill>
                          <a:effectLst/>
                          <a:latin typeface="Calibri" pitchFamily="34" charset="0"/>
                          <a:cs typeface="Calibri" pitchFamily="34" charset="0"/>
                        </a:rPr>
                        <a:t>11</a:t>
                      </a:r>
                      <a:r>
                        <a:rPr lang="en-US" sz="700" b="1" i="0" dirty="0">
                          <a:solidFill>
                            <a:srgbClr val="000000"/>
                          </a:solidFill>
                          <a:effectLst/>
                          <a:latin typeface="Calibri" pitchFamily="34" charset="0"/>
                          <a:cs typeface="Calibri" pitchFamily="34" charset="0"/>
                        </a:rPr>
                        <a:t>. BREAKDOWNS: </a:t>
                      </a:r>
                      <a:r>
                        <a:rPr lang="en-US" sz="700" b="0" i="0" dirty="0">
                          <a:solidFill>
                            <a:srgbClr val="000000"/>
                          </a:solidFill>
                          <a:effectLst/>
                          <a:latin typeface="Calibri" pitchFamily="34" charset="0"/>
                          <a:cs typeface="Calibri" pitchFamily="34" charset="0"/>
                        </a:rPr>
                        <a:t>Contestants must leave and return to official checkpoint by boat. In the event of equipment failure, there shall be two permitted methods of returning to the check-in and weighing fish. (1) By both partners remaining in their boat and being towed by water, or (2) By one partner entering the boat of another Tournament contestant or staff member along with the days catch. Teams fish must be kept separate. A team may be allowed a replacement boat only after contacting the tournament director and getting his approval</a:t>
                      </a:r>
                      <a:r>
                        <a:rPr lang="en-US" sz="700" b="0" i="0" dirty="0" smtClean="0">
                          <a:solidFill>
                            <a:srgbClr val="000000"/>
                          </a:solidFill>
                          <a:effectLst/>
                          <a:latin typeface="Calibri" pitchFamily="34" charset="0"/>
                          <a:cs typeface="Calibri" pitchFamily="34" charset="0"/>
                        </a:rPr>
                        <a:t>.</a:t>
                      </a:r>
                    </a:p>
                    <a:p>
                      <a:pPr marL="228600" indent="-228600" algn="l">
                        <a:buAutoNum type="arabicPeriod"/>
                      </a:pPr>
                      <a:endParaRPr lang="en-US" sz="700" b="0" i="0" dirty="0" smtClean="0">
                        <a:solidFill>
                          <a:srgbClr val="000000"/>
                        </a:solidFill>
                        <a:effectLst/>
                        <a:latin typeface="Calibri" pitchFamily="34" charset="0"/>
                        <a:cs typeface="Calibri" pitchFamily="34" charset="0"/>
                      </a:endParaRPr>
                    </a:p>
                    <a:p>
                      <a:pPr marL="0" indent="0" algn="l">
                        <a:buNone/>
                      </a:pPr>
                      <a:r>
                        <a:rPr lang="en-US" sz="700" b="1" i="0" dirty="0" smtClean="0">
                          <a:solidFill>
                            <a:srgbClr val="000000"/>
                          </a:solidFill>
                          <a:effectLst/>
                          <a:latin typeface="Calibri" pitchFamily="34" charset="0"/>
                          <a:cs typeface="Calibri" pitchFamily="34" charset="0"/>
                        </a:rPr>
                        <a:t>12</a:t>
                      </a:r>
                      <a:r>
                        <a:rPr lang="en-US" sz="700" b="1" i="0" dirty="0">
                          <a:solidFill>
                            <a:srgbClr val="000000"/>
                          </a:solidFill>
                          <a:effectLst/>
                          <a:latin typeface="Calibri" pitchFamily="34" charset="0"/>
                          <a:cs typeface="Calibri" pitchFamily="34" charset="0"/>
                        </a:rPr>
                        <a:t>. CULLING FISH:</a:t>
                      </a:r>
                      <a:r>
                        <a:rPr lang="en-US" sz="700" b="0" i="0" dirty="0">
                          <a:solidFill>
                            <a:srgbClr val="000000"/>
                          </a:solidFill>
                          <a:effectLst/>
                          <a:latin typeface="Calibri" pitchFamily="34" charset="0"/>
                          <a:cs typeface="Calibri" pitchFamily="34" charset="0"/>
                        </a:rPr>
                        <a:t> It is the responsibility of each team to keep no more than a maximum of five (5) fish in a live well. If more than five fish are present in the live well during the event you will be subject to disqualification. No culling is allowed in the host marina.</a:t>
                      </a:r>
                    </a:p>
                    <a:p>
                      <a:pPr algn="l"/>
                      <a:endParaRPr lang="en-US" sz="700" b="1" i="0" dirty="0" smtClean="0">
                        <a:solidFill>
                          <a:srgbClr val="000000"/>
                        </a:solidFill>
                        <a:effectLst/>
                        <a:latin typeface="Calibri" pitchFamily="34" charset="0"/>
                        <a:cs typeface="Calibri" pitchFamily="34" charset="0"/>
                      </a:endParaRPr>
                    </a:p>
                    <a:p>
                      <a:pPr algn="l"/>
                      <a:r>
                        <a:rPr lang="en-US" sz="700" b="1" i="0" dirty="0" smtClean="0">
                          <a:solidFill>
                            <a:srgbClr val="000000"/>
                          </a:solidFill>
                          <a:effectLst/>
                          <a:latin typeface="Calibri" pitchFamily="34" charset="0"/>
                          <a:cs typeface="Calibri" pitchFamily="34" charset="0"/>
                        </a:rPr>
                        <a:t>13</a:t>
                      </a:r>
                      <a:r>
                        <a:rPr lang="en-US" sz="700" b="1" i="0" dirty="0">
                          <a:solidFill>
                            <a:srgbClr val="000000"/>
                          </a:solidFill>
                          <a:effectLst/>
                          <a:latin typeface="Calibri" pitchFamily="34" charset="0"/>
                          <a:cs typeface="Calibri" pitchFamily="34" charset="0"/>
                        </a:rPr>
                        <a:t>. PERMITTED FISHING WATERS:</a:t>
                      </a:r>
                      <a:r>
                        <a:rPr lang="en-US" sz="700" b="0" i="0" dirty="0">
                          <a:solidFill>
                            <a:srgbClr val="000000"/>
                          </a:solidFill>
                          <a:effectLst/>
                          <a:latin typeface="Calibri" pitchFamily="34" charset="0"/>
                          <a:cs typeface="Calibri" pitchFamily="34" charset="0"/>
                        </a:rPr>
                        <a:t> No fishing is allowed inside the host marina area. All fishing must be done from a previously inspected boat. No tube or wade fishing allowed. No fishing is allowed within 25 yards of another anchored or tied tournament boat with trolling motor out of the water, without the anchored boat's permission. Both team partners must fish from the same boat. Only contestants may be in the boat during the tournament hours. Having a non-contestant sit on a hole for you shall not be tolerated. Hole sitting will not be tolerated. </a:t>
                      </a:r>
                      <a:endParaRPr lang="en-US" sz="700" b="0" i="0" dirty="0" smtClean="0">
                        <a:solidFill>
                          <a:srgbClr val="000000"/>
                        </a:solidFill>
                        <a:effectLst/>
                        <a:latin typeface="Calibri" pitchFamily="34" charset="0"/>
                        <a:cs typeface="Calibri" pitchFamily="34" charset="0"/>
                      </a:endParaRPr>
                    </a:p>
                    <a:p>
                      <a:pPr algn="l"/>
                      <a:endParaRPr lang="en-US" sz="700" b="0" i="0" dirty="0">
                        <a:solidFill>
                          <a:srgbClr val="000000"/>
                        </a:solidFill>
                        <a:effectLst/>
                        <a:latin typeface="Calibri" pitchFamily="34" charset="0"/>
                        <a:cs typeface="Calibri" pitchFamily="34" charset="0"/>
                      </a:endParaRPr>
                    </a:p>
                    <a:p>
                      <a:pPr algn="l"/>
                      <a:r>
                        <a:rPr lang="en-US" sz="700" b="1" i="0" dirty="0">
                          <a:solidFill>
                            <a:srgbClr val="000000"/>
                          </a:solidFill>
                          <a:effectLst/>
                          <a:latin typeface="Calibri" pitchFamily="34" charset="0"/>
                          <a:cs typeface="Calibri" pitchFamily="34" charset="0"/>
                        </a:rPr>
                        <a:t>14. OFF LIMITS: </a:t>
                      </a:r>
                      <a:r>
                        <a:rPr lang="en-US" sz="700" b="0" i="0" dirty="0">
                          <a:solidFill>
                            <a:srgbClr val="000000"/>
                          </a:solidFill>
                          <a:effectLst/>
                          <a:latin typeface="Calibri" pitchFamily="34" charset="0"/>
                          <a:cs typeface="Calibri" pitchFamily="34" charset="0"/>
                        </a:rPr>
                        <a:t>  There will be no off limits period for this tournament</a:t>
                      </a:r>
                      <a:r>
                        <a:rPr lang="en-US" sz="700" b="0" i="0" dirty="0" smtClean="0">
                          <a:solidFill>
                            <a:srgbClr val="000000"/>
                          </a:solidFill>
                          <a:effectLst/>
                          <a:latin typeface="Calibri" pitchFamily="34" charset="0"/>
                          <a:cs typeface="Calibri" pitchFamily="34" charset="0"/>
                        </a:rPr>
                        <a:t>.</a:t>
                      </a:r>
                    </a:p>
                    <a:p>
                      <a:pPr algn="l"/>
                      <a:endParaRPr lang="en-US" sz="700" b="0" i="0" dirty="0">
                        <a:solidFill>
                          <a:srgbClr val="000000"/>
                        </a:solidFill>
                        <a:effectLst/>
                        <a:latin typeface="Calibri" pitchFamily="34" charset="0"/>
                        <a:cs typeface="Calibri" pitchFamily="34" charset="0"/>
                      </a:endParaRPr>
                    </a:p>
                    <a:p>
                      <a:pPr algn="l"/>
                      <a:r>
                        <a:rPr lang="en-US" sz="700" b="1" i="0" dirty="0">
                          <a:solidFill>
                            <a:srgbClr val="000000"/>
                          </a:solidFill>
                          <a:effectLst/>
                          <a:latin typeface="Calibri" pitchFamily="34" charset="0"/>
                          <a:cs typeface="Calibri" pitchFamily="34" charset="0"/>
                        </a:rPr>
                        <a:t>15. PARTNERS: </a:t>
                      </a:r>
                      <a:r>
                        <a:rPr lang="en-US" sz="700" b="0" i="0" dirty="0">
                          <a:solidFill>
                            <a:srgbClr val="000000"/>
                          </a:solidFill>
                          <a:effectLst/>
                          <a:latin typeface="Calibri" pitchFamily="34" charset="0"/>
                          <a:cs typeface="Calibri" pitchFamily="34" charset="0"/>
                        </a:rPr>
                        <a:t>A member may fish the event alone without a designated pa</a:t>
                      </a:r>
                      <a:r>
                        <a:rPr lang="en-US" sz="600" b="0" i="0" dirty="0">
                          <a:solidFill>
                            <a:srgbClr val="000000"/>
                          </a:solidFill>
                          <a:effectLst/>
                          <a:latin typeface="Tahoma"/>
                        </a:rPr>
                        <a:t>rtner. </a:t>
                      </a:r>
                      <a:endParaRPr lang="en-US" sz="600" b="0" i="0" dirty="0">
                        <a:solidFill>
                          <a:srgbClr val="000000"/>
                        </a:solidFill>
                        <a:effectLst/>
                        <a:latin typeface="Calibri"/>
                      </a:endParaRPr>
                    </a:p>
                  </a:txBody>
                  <a:tcPr marL="0" marR="0" marT="0" marB="0">
                    <a:lnL>
                      <a:noFill/>
                    </a:lnL>
                    <a:lnR>
                      <a:noFill/>
                    </a:lnR>
                    <a:lnT>
                      <a:noFill/>
                    </a:lnT>
                    <a:lnB>
                      <a:noFill/>
                    </a:lnB>
                    <a:solidFill>
                      <a:srgbClr val="C0C0C0"/>
                    </a:solidFill>
                  </a:tcPr>
                </a:tc>
              </a:tr>
            </a:tbl>
          </a:graphicData>
        </a:graphic>
      </p:graphicFrame>
    </p:spTree>
    <p:extLst>
      <p:ext uri="{BB962C8B-B14F-4D97-AF65-F5344CB8AC3E}">
        <p14:creationId xmlns:p14="http://schemas.microsoft.com/office/powerpoint/2010/main" val="35362561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780</TotalTime>
  <Words>185</Words>
  <Application>Microsoft Office PowerPoint</Application>
  <PresentationFormat>On-screen Show (4:3)</PresentationFormat>
  <Paragraphs>62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Apex</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40</cp:revision>
  <cp:lastPrinted>2020-09-10T19:57:36Z</cp:lastPrinted>
  <dcterms:created xsi:type="dcterms:W3CDTF">2020-09-09T18:38:06Z</dcterms:created>
  <dcterms:modified xsi:type="dcterms:W3CDTF">2023-11-09T03:45:14Z</dcterms:modified>
</cp:coreProperties>
</file>